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8" r:id="rId2"/>
    <p:sldId id="325" r:id="rId3"/>
    <p:sldId id="329" r:id="rId4"/>
    <p:sldId id="307" r:id="rId5"/>
    <p:sldId id="326" r:id="rId6"/>
    <p:sldId id="330" r:id="rId7"/>
    <p:sldId id="331" r:id="rId8"/>
    <p:sldId id="32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24" autoAdjust="0"/>
  </p:normalViewPr>
  <p:slideViewPr>
    <p:cSldViewPr>
      <p:cViewPr>
        <p:scale>
          <a:sx n="85" d="100"/>
          <a:sy n="85" d="100"/>
        </p:scale>
        <p:origin x="-68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489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2" tIns="45825" rIns="91652" bIns="458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73" y="0"/>
            <a:ext cx="3057897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2" tIns="45825" rIns="91652" bIns="458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2805"/>
            <a:ext cx="3059489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2" tIns="45825" rIns="91652" bIns="458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73" y="8852805"/>
            <a:ext cx="3057897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2" tIns="45825" rIns="91652" bIns="458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BA6E27-2837-4F31-8905-12982792F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64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455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1900" y="739775"/>
            <a:ext cx="4549775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403" y="4404143"/>
            <a:ext cx="5141597" cy="41592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4" tIns="46582" rIns="93164" bIns="46582"/>
          <a:lstStyle/>
          <a:p>
            <a:pPr defTabSz="928954">
              <a:spcBef>
                <a:spcPct val="0"/>
              </a:spcBef>
            </a:pPr>
            <a:endParaRPr lang="en-US" altLang="en-US" sz="2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184B-ACD6-4D57-A4B4-2BE8D81E6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33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F0D4-5E36-4100-B407-348974149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9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1815-E302-4B70-BE01-D4752F6AF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4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BD01-4B67-4635-9A32-423476A70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2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8631-789D-4C29-8A50-8078C5897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735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A4AD5-EBEC-46FD-8DD2-447CB5A74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23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7B37-82E0-4288-8F79-F27B1E57D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03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E438-5F08-4955-97D6-A78FA7840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89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1ABB-E357-427B-9BBE-2321D9087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41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88EFC-2EC2-4C3D-99E3-BE1475C68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27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398EC-E5E7-4D02-9B55-9E149564E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39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2222D2-BF52-4DB7-A492-6EBC34A56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72400" cy="1466850"/>
          </a:xfrm>
          <a:effectLst>
            <a:outerShdw dist="13470" dir="2700000" algn="ctr" rotWithShape="0">
              <a:schemeClr val="bg2"/>
            </a:outerShdw>
          </a:effectLst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accent6">
                    <a:tint val="1000"/>
                  </a:schemeClr>
                </a:solidFill>
              </a:rPr>
              <a:t>Maine Department of Labor</a:t>
            </a:r>
            <a:br>
              <a:rPr lang="en-US" altLang="en-US" sz="40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tx1"/>
                </a:solidFill>
              </a:rPr>
              <a:t>Bureau of Labor Standards</a:t>
            </a:r>
            <a:r>
              <a:rPr lang="en-US" altLang="en-US" sz="40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en-US" sz="40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en-US" sz="4000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en-US" sz="4000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en-US" sz="4000" dirty="0" smtClean="0">
                <a:solidFill>
                  <a:srgbClr val="00CC00"/>
                </a:solidFill>
              </a:rPr>
              <a:t>Workplace Safety &amp; Health</a:t>
            </a:r>
            <a:br>
              <a:rPr lang="en-US" altLang="en-US" sz="4000" dirty="0" smtClean="0">
                <a:solidFill>
                  <a:srgbClr val="00CC00"/>
                </a:solidFill>
              </a:rPr>
            </a:br>
            <a:r>
              <a:rPr lang="en-US" altLang="en-US" sz="4000" dirty="0" smtClean="0">
                <a:solidFill>
                  <a:srgbClr val="00CC00"/>
                </a:solidFill>
              </a:rPr>
              <a:t>Division-SafetyWorks!</a:t>
            </a:r>
            <a:br>
              <a:rPr lang="en-US" altLang="en-US" sz="4000" dirty="0" smtClean="0">
                <a:solidFill>
                  <a:srgbClr val="00CC00"/>
                </a:solidFill>
              </a:rPr>
            </a:br>
            <a:r>
              <a:rPr lang="en-US" altLang="en-US" sz="6000" dirty="0" smtClean="0">
                <a:solidFill>
                  <a:srgbClr val="00CC00"/>
                </a:solidFill>
              </a:rPr>
              <a:t/>
            </a:r>
            <a:br>
              <a:rPr lang="en-US" altLang="en-US" sz="6000" dirty="0" smtClean="0">
                <a:solidFill>
                  <a:srgbClr val="00CC00"/>
                </a:solidFill>
              </a:rPr>
            </a:br>
            <a:r>
              <a:rPr lang="en-US" altLang="en-US" sz="6000" dirty="0" smtClean="0">
                <a:solidFill>
                  <a:srgbClr val="00CC00"/>
                </a:solidFill>
              </a:rPr>
              <a:t/>
            </a:r>
            <a:br>
              <a:rPr lang="en-US" altLang="en-US" sz="6000" dirty="0" smtClean="0">
                <a:solidFill>
                  <a:srgbClr val="00CC00"/>
                </a:solidFill>
              </a:rPr>
            </a:br>
            <a:r>
              <a:rPr lang="en-US" altLang="en-US" sz="2700" dirty="0" smtClean="0">
                <a:solidFill>
                  <a:srgbClr val="00CC00"/>
                </a:solidFill>
              </a:rPr>
              <a:t>Steve Greeley, Director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200" smtClean="0">
                <a:solidFill>
                  <a:schemeClr val="tx2"/>
                </a:solidFill>
              </a:rPr>
              <a:t>SafetyWorks!</a:t>
            </a:r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Cooperative Programs </a:t>
            </a:r>
          </a:p>
          <a:p>
            <a:pPr lvl="1"/>
            <a:r>
              <a:rPr lang="en-US" dirty="0" smtClean="0"/>
              <a:t>VPP</a:t>
            </a:r>
          </a:p>
          <a:p>
            <a:pPr lvl="1"/>
            <a:r>
              <a:rPr lang="en-US" dirty="0" smtClean="0"/>
              <a:t>SHARP</a:t>
            </a:r>
          </a:p>
          <a:p>
            <a:pPr lvl="1"/>
            <a:r>
              <a:rPr lang="en-US" dirty="0" smtClean="0"/>
              <a:t>SHAPE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Trivia Question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1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OSHA created by OSH Act 1970</a:t>
            </a:r>
            <a:endParaRPr lang="en-US" dirty="0"/>
          </a:p>
          <a:p>
            <a:r>
              <a:rPr lang="en-US" dirty="0"/>
              <a:t>Enforcement Private </a:t>
            </a:r>
            <a:r>
              <a:rPr lang="en-US" dirty="0" smtClean="0"/>
              <a:t>Sector/Federal Govt.</a:t>
            </a:r>
            <a:endParaRPr lang="en-US" dirty="0"/>
          </a:p>
          <a:p>
            <a:r>
              <a:rPr lang="en-US" dirty="0"/>
              <a:t>State Plan </a:t>
            </a:r>
            <a:r>
              <a:rPr lang="en-US" dirty="0" smtClean="0"/>
              <a:t>States (Maine) August 5, 2015</a:t>
            </a:r>
            <a:endParaRPr lang="en-US" dirty="0"/>
          </a:p>
          <a:p>
            <a:r>
              <a:rPr lang="en-US" dirty="0"/>
              <a:t>Consultation Programs</a:t>
            </a:r>
          </a:p>
          <a:p>
            <a:r>
              <a:rPr lang="en-US" dirty="0"/>
              <a:t>Compliance Assistance</a:t>
            </a:r>
          </a:p>
          <a:p>
            <a:r>
              <a:rPr lang="en-US" dirty="0"/>
              <a:t>Cooperative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1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</a:t>
            </a:r>
            <a:r>
              <a:rPr lang="en-US" dirty="0" smtClean="0"/>
              <a:t>efore Picture!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1026" name="Picture 2" descr="C:\Users\steven.l.greeley\Desktop\Pictures\lun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67316"/>
            <a:ext cx="5715000" cy="448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8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After Picture!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VPP (12)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for larger employers-No size restrictions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Assistance Specialists (OSHA)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 Government Employees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VPPPA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OSHA exemption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SHARP (62)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for smaller employers with less than 250/500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21(d) Consultation Safety &amp; Health Specialists (State)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 33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OSHA exemption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SafetyWorks!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8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Safety &amp; Health Award for Public Employers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(65):</a:t>
            </a:r>
          </a:p>
          <a:p>
            <a:pPr lvl="1"/>
            <a:r>
              <a:rPr lang="en-US" dirty="0" smtClean="0"/>
              <a:t>Inception 2005</a:t>
            </a:r>
          </a:p>
          <a:p>
            <a:pPr lvl="1"/>
            <a:r>
              <a:rPr lang="en-US" dirty="0" smtClean="0"/>
              <a:t>Available for all/part of towns, agencies, campuses, etc.</a:t>
            </a:r>
          </a:p>
          <a:p>
            <a:pPr lvl="1"/>
            <a:r>
              <a:rPr lang="en-US" dirty="0" smtClean="0"/>
              <a:t>38 Fire Service</a:t>
            </a:r>
          </a:p>
          <a:p>
            <a:pPr lvl="1"/>
            <a:r>
              <a:rPr lang="en-US" dirty="0"/>
              <a:t>10 Cities/Towns *</a:t>
            </a:r>
          </a:p>
          <a:p>
            <a:pPr lvl="1"/>
            <a:r>
              <a:rPr lang="en-US" dirty="0" smtClean="0"/>
              <a:t>4 Technical High Schools </a:t>
            </a:r>
          </a:p>
          <a:p>
            <a:pPr lvl="1"/>
            <a:r>
              <a:rPr lang="en-US" dirty="0"/>
              <a:t>DOT-3 Regions including Fleet Services</a:t>
            </a:r>
          </a:p>
          <a:p>
            <a:pPr lvl="1"/>
            <a:r>
              <a:rPr lang="en-US" dirty="0" smtClean="0"/>
              <a:t>3 College Facilities (2 farms/1 campus)</a:t>
            </a:r>
          </a:p>
          <a:p>
            <a:pPr lvl="1"/>
            <a:r>
              <a:rPr lang="en-US" dirty="0" smtClean="0"/>
              <a:t>1 County</a:t>
            </a:r>
          </a:p>
          <a:p>
            <a:pPr lvl="1"/>
            <a:r>
              <a:rPr lang="en-US" dirty="0" smtClean="0"/>
              <a:t>2 Hospitals</a:t>
            </a:r>
          </a:p>
          <a:p>
            <a:pPr lvl="1"/>
            <a:r>
              <a:rPr lang="en-US" dirty="0" smtClean="0"/>
              <a:t>BLS</a:t>
            </a:r>
          </a:p>
          <a:p>
            <a:pPr marL="365125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5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size restrictions</a:t>
            </a:r>
          </a:p>
          <a:p>
            <a:r>
              <a:rPr lang="en-US" dirty="0" smtClean="0"/>
              <a:t>Safety &amp; Health initial review</a:t>
            </a:r>
          </a:p>
          <a:p>
            <a:r>
              <a:rPr lang="en-US" dirty="0" smtClean="0"/>
              <a:t>Injury data analysis</a:t>
            </a:r>
          </a:p>
          <a:p>
            <a:r>
              <a:rPr lang="en-US" dirty="0" smtClean="0"/>
              <a:t>Follow-up review</a:t>
            </a:r>
          </a:p>
          <a:p>
            <a:r>
              <a:rPr lang="en-US" dirty="0" smtClean="0"/>
              <a:t>Participate with MESHE</a:t>
            </a:r>
          </a:p>
          <a:p>
            <a:r>
              <a:rPr lang="en-US" dirty="0" smtClean="0"/>
              <a:t>W/C reduction</a:t>
            </a:r>
          </a:p>
          <a:p>
            <a:r>
              <a:rPr lang="en-US" dirty="0" smtClean="0"/>
              <a:t>BLS enforcement exemption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7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Trivia/Closing Comments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ll the Commissioners in this room please raise your hand.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Scarborough’s most infamous summer resident is also a Commissioner?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SafetyWorks!</a:t>
            </a:r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327905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steven.l.greeley\AppData\Local\Microsoft\Windows\Temporary Internet Files\Content.IE5\RT73WTNL\quest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4800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68898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1574</TotalTime>
  <Words>212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Maine Department of Labor Bureau of Labor Standards  Workplace Safety &amp; Health Division-SafetyWorks!   Steve Greeley, Director</vt:lpstr>
      <vt:lpstr>Objectives</vt:lpstr>
      <vt:lpstr>Background</vt:lpstr>
      <vt:lpstr>The Before Picture!</vt:lpstr>
      <vt:lpstr>The After Picture!</vt:lpstr>
      <vt:lpstr>Safety &amp; Health Award for Public Employers </vt:lpstr>
      <vt:lpstr>SHAPE</vt:lpstr>
      <vt:lpstr>Trivia/Closing Comments</vt:lpstr>
    </vt:vector>
  </TitlesOfParts>
  <Company>Maine Dept. of Labor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York County Fire School</dc:title>
  <dc:creator>David Wacker</dc:creator>
  <cp:lastModifiedBy>CCLD</cp:lastModifiedBy>
  <cp:revision>208</cp:revision>
  <cp:lastPrinted>2014-04-10T17:32:43Z</cp:lastPrinted>
  <dcterms:created xsi:type="dcterms:W3CDTF">1998-09-09T12:52:21Z</dcterms:created>
  <dcterms:modified xsi:type="dcterms:W3CDTF">2016-08-03T13:33:40Z</dcterms:modified>
</cp:coreProperties>
</file>